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6C8FD46-210F-4D74-805F-7DB7DE764B9C}" type="slidenum">
              <a:rPr b="0" lang="en-IN" sz="1400" spc="-1" strike="noStrike">
                <a:latin typeface="Times New Roman"/>
              </a:rPr>
              <a:t>1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latin typeface="Arial"/>
            </a:endParaRPr>
          </a:p>
        </p:txBody>
      </p:sp>
      <p:sp>
        <p:nvSpPr>
          <p:cNvPr id="15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73C7C83-7CE0-4B76-B92B-73573F358A38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C278FBB-31D1-46D2-9328-61BBD402F651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latin typeface="Arial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E411C0D-2E4F-4F63-B3EF-AB3E9DDFA96F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latin typeface="Arial"/>
            </a:endParaRPr>
          </a:p>
        </p:txBody>
      </p:sp>
      <p:sp>
        <p:nvSpPr>
          <p:cNvPr id="16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7E7C8D5-BAB9-45E0-92FC-5A0D8B819A49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063C0FC-7F7F-4BB4-9F59-FE7810CFFF40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CD32E09-142E-4A14-8915-02BA6F6054F5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3B2E929-76EB-4A79-8987-B58F15239198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latin typeface="Arial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2ACE8EF-368E-4DCE-8C49-5C2363FF3944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latin typeface="Arial"/>
            </a:endParaRPr>
          </a:p>
        </p:txBody>
      </p:sp>
      <p:sp>
        <p:nvSpPr>
          <p:cNvPr id="18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34D4E13-A306-4EFA-B545-C2C2FF69E660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" name="Image 1" descr=""/>
          <p:cNvPicPr/>
          <p:nvPr/>
        </p:nvPicPr>
        <p:blipFill>
          <a:blip r:embed="rId2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6319440" y="2962440"/>
            <a:ext cx="6665760" cy="83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6562"/>
              </a:lnSpc>
            </a:pPr>
            <a:r>
              <a:rPr b="1" lang="en-IN" sz="525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KEYLOGGERS</a:t>
            </a:r>
            <a:endParaRPr b="0" lang="en-IN" sz="5250" spc="-1" strike="noStrike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6319440" y="4128840"/>
            <a:ext cx="747720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3498"/>
              </a:lnSpc>
            </a:pPr>
            <a:r>
              <a:rPr b="0" lang="en-IN" sz="2190" spc="-1" strike="noStrike">
                <a:solidFill>
                  <a:srgbClr val="272525"/>
                </a:solidFill>
                <a:latin typeface="Eudoxus Sans"/>
                <a:ea typeface="Eudoxus Sans"/>
              </a:rPr>
              <a:t>Bharath.S  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6319440" y="4822920"/>
            <a:ext cx="747720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3498"/>
              </a:lnSpc>
            </a:pPr>
            <a:r>
              <a:rPr b="0" lang="en-IN" sz="2190" spc="-1" strike="noStrike">
                <a:solidFill>
                  <a:srgbClr val="272525"/>
                </a:solidFill>
                <a:latin typeface="Eudoxus Sans"/>
                <a:ea typeface="Eudoxus Sans"/>
              </a:rPr>
              <a:t> </a:t>
            </a:r>
            <a:r>
              <a:rPr b="0" lang="en-IN" sz="2190" spc="-1" strike="noStrike">
                <a:solidFill>
                  <a:srgbClr val="272525"/>
                </a:solidFill>
                <a:latin typeface="Eudoxus Sans"/>
                <a:ea typeface="Eudoxus Sans"/>
              </a:rPr>
              <a:t>Aalim Muhammed Salegh College of Engineering - CSE</a:t>
            </a:r>
            <a:endParaRPr b="0" lang="en-IN" sz="219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" name="Image 1" descr=""/>
          <p:cNvPicPr/>
          <p:nvPr/>
        </p:nvPicPr>
        <p:blipFill>
          <a:blip r:embed="rId2"/>
          <a:stretch/>
        </p:blipFill>
        <p:spPr>
          <a:xfrm>
            <a:off x="10972800" y="0"/>
            <a:ext cx="3657240" cy="822924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833040" y="169344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5468"/>
              </a:lnSpc>
            </a:pPr>
            <a:r>
              <a:rPr b="1" lang="en-IN" sz="438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Problem Statement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833040" y="289440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4"/>
          <p:cNvSpPr/>
          <p:nvPr/>
        </p:nvSpPr>
        <p:spPr>
          <a:xfrm>
            <a:off x="1015560" y="2936160"/>
            <a:ext cx="135000" cy="41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ts val="3280"/>
              </a:lnSpc>
            </a:pPr>
            <a:r>
              <a:rPr b="1" lang="en-IN" sz="263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1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1555200" y="297072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Data Breaches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1555200" y="3451320"/>
            <a:ext cx="3819600" cy="14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Keyloggers contribute to an increase in data breaches and unauthorized access to personal and confidential information.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8" name="CustomShape 7"/>
          <p:cNvSpPr/>
          <p:nvPr/>
        </p:nvSpPr>
        <p:spPr>
          <a:xfrm>
            <a:off x="5597640" y="289440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8"/>
          <p:cNvSpPr/>
          <p:nvPr/>
        </p:nvSpPr>
        <p:spPr>
          <a:xfrm>
            <a:off x="5750280" y="2936160"/>
            <a:ext cx="193680" cy="41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ts val="3280"/>
              </a:lnSpc>
            </a:pPr>
            <a:r>
              <a:rPr b="1" lang="en-IN" sz="263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2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60" name="CustomShape 9"/>
          <p:cNvSpPr/>
          <p:nvPr/>
        </p:nvSpPr>
        <p:spPr>
          <a:xfrm>
            <a:off x="6319440" y="297072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Privacy Violation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61" name="CustomShape 10"/>
          <p:cNvSpPr/>
          <p:nvPr/>
        </p:nvSpPr>
        <p:spPr>
          <a:xfrm>
            <a:off x="6319440" y="3451320"/>
            <a:ext cx="3819600" cy="14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They compromise privacy by capturing sensitive information such as passwords, credit card details, and personal messages.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62" name="CustomShape 11"/>
          <p:cNvSpPr/>
          <p:nvPr/>
        </p:nvSpPr>
        <p:spPr>
          <a:xfrm>
            <a:off x="833040" y="526860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12"/>
          <p:cNvSpPr/>
          <p:nvPr/>
        </p:nvSpPr>
        <p:spPr>
          <a:xfrm>
            <a:off x="983160" y="5310360"/>
            <a:ext cx="199440" cy="41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ts val="3280"/>
              </a:lnSpc>
            </a:pPr>
            <a:r>
              <a:rPr b="1" lang="en-IN" sz="263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3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64" name="CustomShape 13"/>
          <p:cNvSpPr/>
          <p:nvPr/>
        </p:nvSpPr>
        <p:spPr>
          <a:xfrm>
            <a:off x="1555200" y="534492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Financial Loss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65" name="CustomShape 14"/>
          <p:cNvSpPr/>
          <p:nvPr/>
        </p:nvSpPr>
        <p:spPr>
          <a:xfrm>
            <a:off x="1555200" y="5825520"/>
            <a:ext cx="858384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Individuals and organizations face the risk of financial loss due to fraudulent activities enabled by keyloggers.</a:t>
            </a:r>
            <a:endParaRPr b="0" lang="en-IN" sz="175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67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2"/>
          <p:cNvSpPr/>
          <p:nvPr/>
        </p:nvSpPr>
        <p:spPr>
          <a:xfrm>
            <a:off x="2037960" y="92952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5468"/>
              </a:lnSpc>
            </a:pPr>
            <a:r>
              <a:rPr b="1" lang="en-IN" sz="438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Proposed Solution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2037960" y="2179440"/>
            <a:ext cx="280908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Behavior Monitoring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70" name="CustomShape 4"/>
          <p:cNvSpPr/>
          <p:nvPr/>
        </p:nvSpPr>
        <p:spPr>
          <a:xfrm>
            <a:off x="2037960" y="2748960"/>
            <a:ext cx="3156120" cy="14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Implementing behavior-based monitoring systems can help detect and prevent keylogger activities.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71" name="Image 1" descr=""/>
          <p:cNvPicPr/>
          <p:nvPr/>
        </p:nvPicPr>
        <p:blipFill>
          <a:blip r:embed="rId2"/>
          <a:stretch/>
        </p:blipFill>
        <p:spPr>
          <a:xfrm>
            <a:off x="2037960" y="4420440"/>
            <a:ext cx="3156120" cy="2036880"/>
          </a:xfrm>
          <a:prstGeom prst="rect">
            <a:avLst/>
          </a:prstGeom>
          <a:ln>
            <a:noFill/>
          </a:ln>
        </p:spPr>
      </p:pic>
      <p:sp>
        <p:nvSpPr>
          <p:cNvPr id="72" name="CustomShape 5"/>
          <p:cNvSpPr/>
          <p:nvPr/>
        </p:nvSpPr>
        <p:spPr>
          <a:xfrm>
            <a:off x="5743800" y="2179440"/>
            <a:ext cx="294264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Advanced Encryption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73" name="CustomShape 6"/>
          <p:cNvSpPr/>
          <p:nvPr/>
        </p:nvSpPr>
        <p:spPr>
          <a:xfrm>
            <a:off x="5743800" y="2748960"/>
            <a:ext cx="3156120" cy="14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Utilizing advanced encryption methods for sensitive data can safeguard against keylogger attacks.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74" name="Image 2" descr=""/>
          <p:cNvPicPr/>
          <p:nvPr/>
        </p:nvPicPr>
        <p:blipFill>
          <a:blip r:embed="rId3"/>
          <a:stretch/>
        </p:blipFill>
        <p:spPr>
          <a:xfrm>
            <a:off x="5743800" y="4420440"/>
            <a:ext cx="3156120" cy="1912320"/>
          </a:xfrm>
          <a:prstGeom prst="rect">
            <a:avLst/>
          </a:prstGeom>
          <a:ln>
            <a:noFill/>
          </a:ln>
        </p:spPr>
      </p:pic>
      <p:sp>
        <p:nvSpPr>
          <p:cNvPr id="75" name="CustomShape 7"/>
          <p:cNvSpPr/>
          <p:nvPr/>
        </p:nvSpPr>
        <p:spPr>
          <a:xfrm>
            <a:off x="9450000" y="2179440"/>
            <a:ext cx="3156120" cy="69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Multi-factor Authentication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76" name="CustomShape 8"/>
          <p:cNvSpPr/>
          <p:nvPr/>
        </p:nvSpPr>
        <p:spPr>
          <a:xfrm>
            <a:off x="9450000" y="3096000"/>
            <a:ext cx="3156120" cy="14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Enforcing multi-factor authentication adds an extra layer of security, mitigating the impact of keyloggers.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77" name="Image 3" descr=""/>
          <p:cNvPicPr/>
          <p:nvPr/>
        </p:nvPicPr>
        <p:blipFill>
          <a:blip r:embed="rId4"/>
          <a:stretch/>
        </p:blipFill>
        <p:spPr>
          <a:xfrm>
            <a:off x="9450000" y="4767480"/>
            <a:ext cx="3156120" cy="228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0" name="Image 1" descr="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3"/>
          <p:cNvSpPr/>
          <p:nvPr/>
        </p:nvSpPr>
        <p:spPr>
          <a:xfrm>
            <a:off x="2037960" y="192780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5468"/>
              </a:lnSpc>
            </a:pPr>
            <a:r>
              <a:rPr b="1" lang="en-IN" sz="438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System Approach</a:t>
            </a:r>
            <a:endParaRPr b="0" lang="en-IN" sz="4380" spc="-1" strike="noStrike">
              <a:latin typeface="Arial"/>
            </a:endParaRPr>
          </a:p>
        </p:txBody>
      </p:sp>
      <p:pic>
        <p:nvPicPr>
          <p:cNvPr id="83" name="Image 2" descr=""/>
          <p:cNvPicPr/>
          <p:nvPr/>
        </p:nvPicPr>
        <p:blipFill>
          <a:blip r:embed="rId3"/>
          <a:stretch/>
        </p:blipFill>
        <p:spPr>
          <a:xfrm>
            <a:off x="2037960" y="2955600"/>
            <a:ext cx="3517560" cy="888480"/>
          </a:xfrm>
          <a:prstGeom prst="rect">
            <a:avLst/>
          </a:prstGeom>
          <a:ln>
            <a:noFill/>
          </a:ln>
        </p:spPr>
      </p:pic>
      <p:sp>
        <p:nvSpPr>
          <p:cNvPr id="84" name="CustomShape 4"/>
          <p:cNvSpPr/>
          <p:nvPr/>
        </p:nvSpPr>
        <p:spPr>
          <a:xfrm>
            <a:off x="2260080" y="417744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Threat Analysis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85" name="CustomShape 5"/>
          <p:cNvSpPr/>
          <p:nvPr/>
        </p:nvSpPr>
        <p:spPr>
          <a:xfrm>
            <a:off x="2260080" y="4657680"/>
            <a:ext cx="3073320" cy="14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Conduct a comprehensive assessment to identify potential vulnerabilities targeted by keyloggers.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86" name="Image 3" descr=""/>
          <p:cNvPicPr/>
          <p:nvPr/>
        </p:nvPicPr>
        <p:blipFill>
          <a:blip r:embed="rId4"/>
          <a:stretch/>
        </p:blipFill>
        <p:spPr>
          <a:xfrm>
            <a:off x="5555880" y="2955600"/>
            <a:ext cx="3517920" cy="888480"/>
          </a:xfrm>
          <a:prstGeom prst="rect">
            <a:avLst/>
          </a:prstGeom>
          <a:ln>
            <a:noFill/>
          </a:ln>
        </p:spPr>
      </p:pic>
      <p:sp>
        <p:nvSpPr>
          <p:cNvPr id="87" name="CustomShape 6"/>
          <p:cNvSpPr/>
          <p:nvPr/>
        </p:nvSpPr>
        <p:spPr>
          <a:xfrm>
            <a:off x="5778360" y="417744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Security Protocols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5778360" y="4657680"/>
            <a:ext cx="3073320" cy="14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Implement robust security protocols, including firewalls and intrusion detection systems.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89" name="Image 4" descr=""/>
          <p:cNvPicPr/>
          <p:nvPr/>
        </p:nvPicPr>
        <p:blipFill>
          <a:blip r:embed="rId5"/>
          <a:stretch/>
        </p:blipFill>
        <p:spPr>
          <a:xfrm>
            <a:off x="9074160" y="2955600"/>
            <a:ext cx="3517920" cy="888480"/>
          </a:xfrm>
          <a:prstGeom prst="rect">
            <a:avLst/>
          </a:prstGeom>
          <a:ln>
            <a:noFill/>
          </a:ln>
        </p:spPr>
      </p:pic>
      <p:sp>
        <p:nvSpPr>
          <p:cNvPr id="90" name="CustomShape 8"/>
          <p:cNvSpPr/>
          <p:nvPr/>
        </p:nvSpPr>
        <p:spPr>
          <a:xfrm>
            <a:off x="9296280" y="417744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User Education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91" name="CustomShape 9"/>
          <p:cNvSpPr/>
          <p:nvPr/>
        </p:nvSpPr>
        <p:spPr>
          <a:xfrm>
            <a:off x="9296280" y="4657680"/>
            <a:ext cx="3073320" cy="14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Education programs to increase awareness and promote safe digital practices among users.</a:t>
            </a:r>
            <a:endParaRPr b="0" lang="en-IN" sz="175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Image 1" descr=""/>
          <p:cNvPicPr/>
          <p:nvPr/>
        </p:nvPicPr>
        <p:blipFill>
          <a:blip r:embed="rId2"/>
          <a:stretch/>
        </p:blipFill>
        <p:spPr>
          <a:xfrm>
            <a:off x="10972800" y="0"/>
            <a:ext cx="3657240" cy="822924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833040" y="925560"/>
            <a:ext cx="7719480" cy="69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5468"/>
              </a:lnSpc>
            </a:pPr>
            <a:r>
              <a:rPr b="1" lang="en-IN" sz="438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Algorithms and Deployment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1144440" y="1953000"/>
            <a:ext cx="43920" cy="535068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4"/>
          <p:cNvSpPr/>
          <p:nvPr/>
        </p:nvSpPr>
        <p:spPr>
          <a:xfrm>
            <a:off x="1416600" y="2354400"/>
            <a:ext cx="777240" cy="4392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5"/>
          <p:cNvSpPr/>
          <p:nvPr/>
        </p:nvSpPr>
        <p:spPr>
          <a:xfrm>
            <a:off x="916560" y="212652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6"/>
          <p:cNvSpPr/>
          <p:nvPr/>
        </p:nvSpPr>
        <p:spPr>
          <a:xfrm>
            <a:off x="1098720" y="2168280"/>
            <a:ext cx="135000" cy="41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ts val="3280"/>
              </a:lnSpc>
            </a:pPr>
            <a:r>
              <a:rPr b="1" lang="en-IN" sz="263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1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100" name="CustomShape 7"/>
          <p:cNvSpPr/>
          <p:nvPr/>
        </p:nvSpPr>
        <p:spPr>
          <a:xfrm>
            <a:off x="2388600" y="2175120"/>
            <a:ext cx="329616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Algorithm Development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01" name="CustomShape 8"/>
          <p:cNvSpPr/>
          <p:nvPr/>
        </p:nvSpPr>
        <p:spPr>
          <a:xfrm>
            <a:off x="2388600" y="265572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Research and develop algorithms to detect and mitigate keylogger activities.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02" name="CustomShape 9"/>
          <p:cNvSpPr/>
          <p:nvPr/>
        </p:nvSpPr>
        <p:spPr>
          <a:xfrm>
            <a:off x="1416600" y="4212000"/>
            <a:ext cx="777240" cy="4392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10"/>
          <p:cNvSpPr/>
          <p:nvPr/>
        </p:nvSpPr>
        <p:spPr>
          <a:xfrm>
            <a:off x="916560" y="398448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11"/>
          <p:cNvSpPr/>
          <p:nvPr/>
        </p:nvSpPr>
        <p:spPr>
          <a:xfrm>
            <a:off x="1069200" y="4026240"/>
            <a:ext cx="193680" cy="41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ts val="3280"/>
              </a:lnSpc>
            </a:pPr>
            <a:r>
              <a:rPr b="1" lang="en-IN" sz="263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2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105" name="CustomShape 12"/>
          <p:cNvSpPr/>
          <p:nvPr/>
        </p:nvSpPr>
        <p:spPr>
          <a:xfrm>
            <a:off x="2388600" y="4033080"/>
            <a:ext cx="302976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Testing and Validation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06" name="CustomShape 13"/>
          <p:cNvSpPr/>
          <p:nvPr/>
        </p:nvSpPr>
        <p:spPr>
          <a:xfrm>
            <a:off x="2388600" y="451332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Thoroughly test the algorithms to ensure their effectiveness and reliability in real-world scenarios.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07" name="CustomShape 14"/>
          <p:cNvSpPr/>
          <p:nvPr/>
        </p:nvSpPr>
        <p:spPr>
          <a:xfrm>
            <a:off x="1416600" y="6069960"/>
            <a:ext cx="777240" cy="4392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5"/>
          <p:cNvSpPr/>
          <p:nvPr/>
        </p:nvSpPr>
        <p:spPr>
          <a:xfrm>
            <a:off x="916560" y="584208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16"/>
          <p:cNvSpPr/>
          <p:nvPr/>
        </p:nvSpPr>
        <p:spPr>
          <a:xfrm>
            <a:off x="1066680" y="5883840"/>
            <a:ext cx="199440" cy="41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ts val="3280"/>
              </a:lnSpc>
            </a:pPr>
            <a:r>
              <a:rPr b="1" lang="en-IN" sz="263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3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110" name="CustomShape 17"/>
          <p:cNvSpPr/>
          <p:nvPr/>
        </p:nvSpPr>
        <p:spPr>
          <a:xfrm>
            <a:off x="2388600" y="5890680"/>
            <a:ext cx="289404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Deployment Strategy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11" name="CustomShape 18"/>
          <p:cNvSpPr/>
          <p:nvPr/>
        </p:nvSpPr>
        <p:spPr>
          <a:xfrm>
            <a:off x="2388600" y="637128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Strategize the deployment process to seamlessly integrate security measures without disrupting operations.</a:t>
            </a:r>
            <a:endParaRPr b="0" lang="en-IN" sz="175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"/>
          <p:cNvSpPr/>
          <p:nvPr/>
        </p:nvSpPr>
        <p:spPr>
          <a:xfrm>
            <a:off x="2037960" y="254520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5468"/>
              </a:lnSpc>
            </a:pPr>
            <a:r>
              <a:rPr b="1" lang="en-IN" sz="438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Result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037960" y="3683880"/>
            <a:ext cx="10554120" cy="1999800"/>
          </a:xfrm>
          <a:prstGeom prst="roundRect">
            <a:avLst>
              <a:gd name="adj" fmla="val 4999"/>
            </a:avLst>
          </a:prstGeom>
          <a:noFill/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4"/>
          <p:cNvSpPr/>
          <p:nvPr/>
        </p:nvSpPr>
        <p:spPr>
          <a:xfrm>
            <a:off x="2045520" y="3691800"/>
            <a:ext cx="10537920" cy="636840"/>
          </a:xfrm>
          <a:prstGeom prst="rect">
            <a:avLst/>
          </a:prstGeom>
          <a:solidFill>
            <a:srgbClr val="ffffff">
              <a:alpha val="4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5"/>
          <p:cNvSpPr/>
          <p:nvPr/>
        </p:nvSpPr>
        <p:spPr>
          <a:xfrm>
            <a:off x="2268720" y="3832560"/>
            <a:ext cx="3063960" cy="35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Mitigated Risks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18" name="CustomShape 6"/>
          <p:cNvSpPr/>
          <p:nvPr/>
        </p:nvSpPr>
        <p:spPr>
          <a:xfrm>
            <a:off x="5784840" y="3832560"/>
            <a:ext cx="3060000" cy="35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Enhanced Security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19" name="CustomShape 7"/>
          <p:cNvSpPr/>
          <p:nvPr/>
        </p:nvSpPr>
        <p:spPr>
          <a:xfrm>
            <a:off x="9297360" y="3832560"/>
            <a:ext cx="3063960" cy="35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User Confidence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20" name="CustomShape 8"/>
          <p:cNvSpPr/>
          <p:nvPr/>
        </p:nvSpPr>
        <p:spPr>
          <a:xfrm>
            <a:off x="2045520" y="4328640"/>
            <a:ext cx="10537920" cy="1347480"/>
          </a:xfrm>
          <a:prstGeom prst="rect">
            <a:avLst/>
          </a:prstGeom>
          <a:solidFill>
            <a:srgbClr val="000000">
              <a:alpha val="4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9"/>
          <p:cNvSpPr/>
          <p:nvPr/>
        </p:nvSpPr>
        <p:spPr>
          <a:xfrm>
            <a:off x="2268720" y="4469760"/>
            <a:ext cx="306396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Reduced incidents of data breaches and unauthorized access.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22" name="CustomShape 10"/>
          <p:cNvSpPr/>
          <p:nvPr/>
        </p:nvSpPr>
        <p:spPr>
          <a:xfrm>
            <a:off x="5784840" y="4469760"/>
            <a:ext cx="306000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Improved overall cybersecurity posture and resilience to attacks.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23" name="CustomShape 11"/>
          <p:cNvSpPr/>
          <p:nvPr/>
        </p:nvSpPr>
        <p:spPr>
          <a:xfrm>
            <a:off x="9297360" y="4469760"/>
            <a:ext cx="306396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Increased trust and confidence in the security of digital systems.</a:t>
            </a:r>
            <a:endParaRPr b="0" lang="en-IN" sz="175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0" y="0"/>
            <a:ext cx="14630040" cy="82314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"/>
          <p:cNvSpPr/>
          <p:nvPr/>
        </p:nvSpPr>
        <p:spPr>
          <a:xfrm>
            <a:off x="2043000" y="610560"/>
            <a:ext cx="554940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5462"/>
              </a:lnSpc>
            </a:pPr>
            <a:r>
              <a:rPr b="1" lang="en-IN" sz="437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Output Image:</a:t>
            </a:r>
            <a:endParaRPr b="0" lang="en-IN" sz="4370" spc="-1" strike="noStrike">
              <a:latin typeface="Arial"/>
            </a:endParaRPr>
          </a:p>
        </p:txBody>
      </p:sp>
      <p:pic>
        <p:nvPicPr>
          <p:cNvPr id="127" name="Image 1" descr=""/>
          <p:cNvPicPr/>
          <p:nvPr/>
        </p:nvPicPr>
        <p:blipFill>
          <a:blip r:embed="rId2"/>
          <a:stretch/>
        </p:blipFill>
        <p:spPr>
          <a:xfrm>
            <a:off x="2043000" y="1748160"/>
            <a:ext cx="9683280" cy="5267880"/>
          </a:xfrm>
          <a:prstGeom prst="rect">
            <a:avLst/>
          </a:prstGeom>
          <a:ln>
            <a:noFill/>
          </a:ln>
        </p:spPr>
      </p:pic>
      <p:sp>
        <p:nvSpPr>
          <p:cNvPr id="128" name="CustomShape 3"/>
          <p:cNvSpPr/>
          <p:nvPr/>
        </p:nvSpPr>
        <p:spPr>
          <a:xfrm>
            <a:off x="2043000" y="7266240"/>
            <a:ext cx="10544400" cy="35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1" name="Image 1" descr=""/>
          <p:cNvPicPr/>
          <p:nvPr/>
        </p:nvPicPr>
        <p:blipFill>
          <a:blip r:embed="rId2"/>
          <a:stretch/>
        </p:blipFill>
        <p:spPr>
          <a:xfrm>
            <a:off x="0" y="0"/>
            <a:ext cx="3657240" cy="8229240"/>
          </a:xfrm>
          <a:prstGeom prst="rect">
            <a:avLst/>
          </a:prstGeom>
          <a:ln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4490640" y="148356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5468"/>
              </a:lnSpc>
            </a:pPr>
            <a:r>
              <a:rPr b="1" lang="en-IN" sz="438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Conclusion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4490640" y="2511360"/>
            <a:ext cx="4541760" cy="2361240"/>
          </a:xfrm>
          <a:prstGeom prst="roundRect">
            <a:avLst>
              <a:gd name="adj" fmla="val 4234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4"/>
          <p:cNvSpPr/>
          <p:nvPr/>
        </p:nvSpPr>
        <p:spPr>
          <a:xfrm>
            <a:off x="4720680" y="2741040"/>
            <a:ext cx="320652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Continuous Adaptation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4720680" y="3221640"/>
            <a:ext cx="408204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Adapting to evolving cyber threats requires a sustained and proactive approach.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36" name="CustomShape 6"/>
          <p:cNvSpPr/>
          <p:nvPr/>
        </p:nvSpPr>
        <p:spPr>
          <a:xfrm>
            <a:off x="9255240" y="2511360"/>
            <a:ext cx="4541760" cy="2361240"/>
          </a:xfrm>
          <a:prstGeom prst="roundRect">
            <a:avLst>
              <a:gd name="adj" fmla="val 4234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7"/>
          <p:cNvSpPr/>
          <p:nvPr/>
        </p:nvSpPr>
        <p:spPr>
          <a:xfrm>
            <a:off x="9484920" y="2741040"/>
            <a:ext cx="283356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Collaborative Efforts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38" name="CustomShape 8"/>
          <p:cNvSpPr/>
          <p:nvPr/>
        </p:nvSpPr>
        <p:spPr>
          <a:xfrm>
            <a:off x="9484920" y="3221640"/>
            <a:ext cx="4082040" cy="14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Collaboration between security experts, organizations, and individuals is essential for comprehensive defense strategies.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39" name="CustomShape 9"/>
          <p:cNvSpPr/>
          <p:nvPr/>
        </p:nvSpPr>
        <p:spPr>
          <a:xfrm>
            <a:off x="4490640" y="5095080"/>
            <a:ext cx="9306000" cy="1650600"/>
          </a:xfrm>
          <a:prstGeom prst="roundRect">
            <a:avLst>
              <a:gd name="adj" fmla="val 6057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10"/>
          <p:cNvSpPr/>
          <p:nvPr/>
        </p:nvSpPr>
        <p:spPr>
          <a:xfrm>
            <a:off x="4720680" y="5324760"/>
            <a:ext cx="309348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Educational Initiatives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41" name="CustomShape 11"/>
          <p:cNvSpPr/>
          <p:nvPr/>
        </p:nvSpPr>
        <p:spPr>
          <a:xfrm>
            <a:off x="4720680" y="5805360"/>
            <a:ext cx="884664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Education and awareness programs form the foundation of a secure digital environment for all.</a:t>
            </a:r>
            <a:endParaRPr b="0" lang="en-IN" sz="175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43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"/>
          <p:cNvSpPr/>
          <p:nvPr/>
        </p:nvSpPr>
        <p:spPr>
          <a:xfrm>
            <a:off x="2037960" y="173196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5468"/>
              </a:lnSpc>
            </a:pPr>
            <a:r>
              <a:rPr b="1" lang="en-IN" sz="438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Future Scope</a:t>
            </a:r>
            <a:endParaRPr b="0" lang="en-IN" sz="4380" spc="-1" strike="noStrike">
              <a:latin typeface="Arial"/>
            </a:endParaRPr>
          </a:p>
        </p:txBody>
      </p:sp>
      <p:pic>
        <p:nvPicPr>
          <p:cNvPr id="145" name="Image 1" descr=""/>
          <p:cNvPicPr/>
          <p:nvPr/>
        </p:nvPicPr>
        <p:blipFill>
          <a:blip r:embed="rId2"/>
          <a:stretch/>
        </p:blipFill>
        <p:spPr>
          <a:xfrm>
            <a:off x="2037960" y="2871000"/>
            <a:ext cx="443880" cy="443880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2037960" y="3537360"/>
            <a:ext cx="238824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Innovation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2037960" y="4017600"/>
            <a:ext cx="2388240" cy="177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Pioneering innovative solutions to combat emerging cyber threats and vulnerabilities.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48" name="Image 2" descr=""/>
          <p:cNvPicPr/>
          <p:nvPr/>
        </p:nvPicPr>
        <p:blipFill>
          <a:blip r:embed="rId3"/>
          <a:stretch/>
        </p:blipFill>
        <p:spPr>
          <a:xfrm>
            <a:off x="4759920" y="2871000"/>
            <a:ext cx="443880" cy="443880"/>
          </a:xfrm>
          <a:prstGeom prst="rect">
            <a:avLst/>
          </a:prstGeom>
          <a:ln>
            <a:noFill/>
          </a:ln>
        </p:spPr>
      </p:pic>
      <p:sp>
        <p:nvSpPr>
          <p:cNvPr id="149" name="CustomShape 5"/>
          <p:cNvSpPr/>
          <p:nvPr/>
        </p:nvSpPr>
        <p:spPr>
          <a:xfrm>
            <a:off x="4759920" y="3537360"/>
            <a:ext cx="2388240" cy="69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Technological Advancements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50" name="CustomShape 6"/>
          <p:cNvSpPr/>
          <p:nvPr/>
        </p:nvSpPr>
        <p:spPr>
          <a:xfrm>
            <a:off x="4759920" y="4365000"/>
            <a:ext cx="2388240" cy="21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Exploring cutting-edge technologies to enhance cybersecurity frameworks and defenses.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51" name="Image 3" descr=""/>
          <p:cNvPicPr/>
          <p:nvPr/>
        </p:nvPicPr>
        <p:blipFill>
          <a:blip r:embed="rId4"/>
          <a:stretch/>
        </p:blipFill>
        <p:spPr>
          <a:xfrm>
            <a:off x="7481880" y="2871000"/>
            <a:ext cx="443880" cy="443880"/>
          </a:xfrm>
          <a:prstGeom prst="rect">
            <a:avLst/>
          </a:prstGeom>
          <a:ln>
            <a:noFill/>
          </a:ln>
        </p:spPr>
      </p:pic>
      <p:sp>
        <p:nvSpPr>
          <p:cNvPr id="152" name="CustomShape 7"/>
          <p:cNvSpPr/>
          <p:nvPr/>
        </p:nvSpPr>
        <p:spPr>
          <a:xfrm>
            <a:off x="7481880" y="3537360"/>
            <a:ext cx="2388240" cy="69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Ongoing Research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53" name="CustomShape 8"/>
          <p:cNvSpPr/>
          <p:nvPr/>
        </p:nvSpPr>
        <p:spPr>
          <a:xfrm>
            <a:off x="7481880" y="4365000"/>
            <a:ext cx="2388240" cy="14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Continuing research to stay ahead of new keylogger tactics and security challenges.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54" name="Image 4" descr=""/>
          <p:cNvPicPr/>
          <p:nvPr/>
        </p:nvPicPr>
        <p:blipFill>
          <a:blip r:embed="rId5"/>
          <a:stretch/>
        </p:blipFill>
        <p:spPr>
          <a:xfrm>
            <a:off x="10203480" y="2871000"/>
            <a:ext cx="443880" cy="443880"/>
          </a:xfrm>
          <a:prstGeom prst="rect">
            <a:avLst/>
          </a:prstGeom>
          <a:ln>
            <a:noFill/>
          </a:ln>
        </p:spPr>
      </p:pic>
      <p:sp>
        <p:nvSpPr>
          <p:cNvPr id="155" name="CustomShape 9"/>
          <p:cNvSpPr/>
          <p:nvPr/>
        </p:nvSpPr>
        <p:spPr>
          <a:xfrm>
            <a:off x="10203480" y="3537360"/>
            <a:ext cx="2388240" cy="69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Global Collaboration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56" name="CustomShape 10"/>
          <p:cNvSpPr/>
          <p:nvPr/>
        </p:nvSpPr>
        <p:spPr>
          <a:xfrm>
            <a:off x="10203480" y="4365000"/>
            <a:ext cx="2388240" cy="177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Fostering global collaboration to address keylogger threats on an international scale.</a:t>
            </a:r>
            <a:endParaRPr b="0" lang="en-IN" sz="175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LibreOffice/6.0.7.3$Linux_X86_64 LibreOffice_project/00m0$Build-3</Applicat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2024-04-02T07:13:32Z</dcterms:created>
  <dc:creator>PptxGenJS</dc:creator>
  <dc:description/>
  <dc:language>en-IN</dc:language>
  <cp:lastModifiedBy/>
  <dcterms:modified xsi:type="dcterms:W3CDTF">2024-04-02T12:54:26Z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9</vt:i4>
  </property>
  <property fmtid="{D5CDD505-2E9C-101B-9397-08002B2CF9AE}" pid="9" name="PresentationFormat">
    <vt:lpwstr>On-screen Show 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9</vt:i4>
  </property>
</Properties>
</file>